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7" r:id="rId5"/>
    <p:sldId id="291" r:id="rId6"/>
    <p:sldId id="306" r:id="rId7"/>
    <p:sldId id="308" r:id="rId8"/>
    <p:sldId id="309" r:id="rId9"/>
    <p:sldId id="311" r:id="rId10"/>
    <p:sldId id="316" r:id="rId11"/>
    <p:sldId id="317" r:id="rId12"/>
    <p:sldId id="318" r:id="rId13"/>
    <p:sldId id="319" r:id="rId14"/>
    <p:sldId id="260" r:id="rId15"/>
    <p:sldId id="290" r:id="rId16"/>
  </p:sldIdLst>
  <p:sldSz cx="12192000" cy="6858000"/>
  <p:notesSz cx="12192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A386364-5EB8-4FDC-B8C7-89BD8371E5E5}">
          <p14:sldIdLst>
            <p14:sldId id="257"/>
            <p14:sldId id="291"/>
            <p14:sldId id="306"/>
            <p14:sldId id="308"/>
            <p14:sldId id="309"/>
            <p14:sldId id="311"/>
            <p14:sldId id="316"/>
            <p14:sldId id="317"/>
            <p14:sldId id="318"/>
            <p14:sldId id="319"/>
            <p14:sldId id="260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969B78-EFAD-5AA9-BAFF-3F24EEFCF22C}" name="Usuario invitado" initials="Ui" userId="S::urn:spo:anon#6b4b8823fe00b02f33c2b96d7bdff47d6fe76d4891692f41784338a731657963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135" autoAdjust="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14D33-A850-4507-ADEE-BFF185E8FDF0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ED43E6C-6F52-4B0A-A7F2-092773AA502D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Modelo Ecológico del Desarrollo humano,  Apego y Salud Mental Infantil</a:t>
          </a:r>
        </a:p>
        <a:p>
          <a:pPr marL="0"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100"/>
        </a:p>
      </dgm:t>
    </dgm:pt>
    <dgm:pt modelId="{B8A5CCB4-A965-4A0F-A8DC-3017A5483152}" type="parTrans" cxnId="{8DBA49AE-29C1-4B3D-AE2E-A5E3B242DE2F}">
      <dgm:prSet/>
      <dgm:spPr/>
      <dgm:t>
        <a:bodyPr/>
        <a:lstStyle/>
        <a:p>
          <a:endParaRPr lang="es-CL"/>
        </a:p>
      </dgm:t>
    </dgm:pt>
    <dgm:pt modelId="{E4A559F8-05BA-4006-A7FD-23CEFC20A670}" type="sibTrans" cxnId="{8DBA49AE-29C1-4B3D-AE2E-A5E3B242DE2F}">
      <dgm:prSet/>
      <dgm:spPr/>
      <dgm:t>
        <a:bodyPr/>
        <a:lstStyle/>
        <a:p>
          <a:endParaRPr lang="es-CL"/>
        </a:p>
      </dgm:t>
    </dgm:pt>
    <dgm:pt modelId="{9A779666-4D95-40F4-8DD4-A7723D8A09F6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Violencia, Maltrato y Trauma Complejo</a:t>
          </a:r>
        </a:p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/>
        </a:p>
      </dgm:t>
    </dgm:pt>
    <dgm:pt modelId="{3ABC6ADC-D0E0-43E2-B7AB-43DA46ADE9C6}" type="parTrans" cxnId="{B108F215-7BE3-4AB1-BDBD-0BD15F21DF5B}">
      <dgm:prSet/>
      <dgm:spPr/>
      <dgm:t>
        <a:bodyPr/>
        <a:lstStyle/>
        <a:p>
          <a:endParaRPr lang="es-CL"/>
        </a:p>
      </dgm:t>
    </dgm:pt>
    <dgm:pt modelId="{79713B8B-3D58-4B01-AD04-DF3A72841B65}" type="sibTrans" cxnId="{B108F215-7BE3-4AB1-BDBD-0BD15F21DF5B}">
      <dgm:prSet/>
      <dgm:spPr/>
      <dgm:t>
        <a:bodyPr/>
        <a:lstStyle/>
        <a:p>
          <a:endParaRPr lang="es-CL"/>
        </a:p>
      </dgm:t>
    </dgm:pt>
    <dgm:pt modelId="{E7BFDDBD-0BAA-49D6-A950-F1EB0294CE0E}">
      <dgm:prSet phldrT="[Texto]" custT="1"/>
      <dgm:spPr/>
      <dgm:t>
        <a:bodyPr/>
        <a:lstStyle/>
        <a:p>
          <a:r>
            <a:rPr lang="es-CL" sz="14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Resiliencia, Recuperabilidad e Identidad Adoptiva </a:t>
          </a:r>
          <a:endParaRPr lang="es-CL" sz="1400">
            <a:solidFill>
              <a:schemeClr val="bg1"/>
            </a:solidFill>
          </a:endParaRPr>
        </a:p>
      </dgm:t>
    </dgm:pt>
    <dgm:pt modelId="{AB838FE3-FB9E-4A4C-986F-27C405F22225}" type="parTrans" cxnId="{9E785EBB-85E7-4609-A631-9F34A446224B}">
      <dgm:prSet/>
      <dgm:spPr/>
      <dgm:t>
        <a:bodyPr/>
        <a:lstStyle/>
        <a:p>
          <a:endParaRPr lang="es-CL"/>
        </a:p>
      </dgm:t>
    </dgm:pt>
    <dgm:pt modelId="{F4F55A07-F074-475C-AD57-408712024C6E}" type="sibTrans" cxnId="{9E785EBB-85E7-4609-A631-9F34A446224B}">
      <dgm:prSet/>
      <dgm:spPr/>
      <dgm:t>
        <a:bodyPr/>
        <a:lstStyle/>
        <a:p>
          <a:endParaRPr lang="es-CL"/>
        </a:p>
      </dgm:t>
    </dgm:pt>
    <dgm:pt modelId="{C33E2C8D-1FF7-4CF8-9631-E881095BF9CC}">
      <dgm:prSet phldrT="[Texto]"/>
      <dgm:spPr/>
      <dgm:t>
        <a:bodyPr/>
        <a:lstStyle/>
        <a:p>
          <a:r>
            <a:rPr lang="es-MX" b="0" i="0"/>
            <a:t>Enfoques fundamentales  para el desarrollo de la intervención del Programa</a:t>
          </a:r>
          <a:endParaRPr lang="es-CL"/>
        </a:p>
      </dgm:t>
    </dgm:pt>
    <dgm:pt modelId="{75394E26-7EAD-434B-9592-3722CBEBA9C4}" type="parTrans" cxnId="{E3B76A04-A7B8-4531-B03B-122B08363E5A}">
      <dgm:prSet/>
      <dgm:spPr/>
      <dgm:t>
        <a:bodyPr/>
        <a:lstStyle/>
        <a:p>
          <a:endParaRPr lang="es-CL"/>
        </a:p>
      </dgm:t>
    </dgm:pt>
    <dgm:pt modelId="{B2CFC882-37AE-4281-8ED7-F65162DFAEE6}" type="sibTrans" cxnId="{E3B76A04-A7B8-4531-B03B-122B08363E5A}">
      <dgm:prSet/>
      <dgm:spPr/>
      <dgm:t>
        <a:bodyPr/>
        <a:lstStyle/>
        <a:p>
          <a:endParaRPr lang="es-CL"/>
        </a:p>
      </dgm:t>
    </dgm:pt>
    <dgm:pt modelId="{F76131C6-3B19-458A-BD3E-1F33028B7A05}" type="pres">
      <dgm:prSet presAssocID="{1DF14D33-A850-4507-ADEE-BFF185E8FDF0}" presName="Name0" presStyleCnt="0">
        <dgm:presLayoutVars>
          <dgm:chMax val="4"/>
          <dgm:resizeHandles val="exact"/>
        </dgm:presLayoutVars>
      </dgm:prSet>
      <dgm:spPr/>
    </dgm:pt>
    <dgm:pt modelId="{44FCD22C-264F-4119-A12D-495D96B92969}" type="pres">
      <dgm:prSet presAssocID="{1DF14D33-A850-4507-ADEE-BFF185E8FDF0}" presName="ellipse" presStyleLbl="trBgShp" presStyleIdx="0" presStyleCnt="1"/>
      <dgm:spPr/>
    </dgm:pt>
    <dgm:pt modelId="{0BDD8EF2-BF7B-4E49-BC72-087CA58DA4AC}" type="pres">
      <dgm:prSet presAssocID="{1DF14D33-A850-4507-ADEE-BFF185E8FDF0}" presName="arrow1" presStyleLbl="fgShp" presStyleIdx="0" presStyleCnt="1"/>
      <dgm:spPr/>
    </dgm:pt>
    <dgm:pt modelId="{F01AE46F-73FE-4EAE-9B17-2A4F67B7EDF2}" type="pres">
      <dgm:prSet presAssocID="{1DF14D33-A850-4507-ADEE-BFF185E8FDF0}" presName="rectangle" presStyleLbl="revTx" presStyleIdx="0" presStyleCnt="1">
        <dgm:presLayoutVars>
          <dgm:bulletEnabled val="1"/>
        </dgm:presLayoutVars>
      </dgm:prSet>
      <dgm:spPr/>
    </dgm:pt>
    <dgm:pt modelId="{723D139E-8434-4305-B92B-A865DEB73BF6}" type="pres">
      <dgm:prSet presAssocID="{9A779666-4D95-40F4-8DD4-A7723D8A09F6}" presName="item1" presStyleLbl="node1" presStyleIdx="0" presStyleCnt="3">
        <dgm:presLayoutVars>
          <dgm:bulletEnabled val="1"/>
        </dgm:presLayoutVars>
      </dgm:prSet>
      <dgm:spPr/>
    </dgm:pt>
    <dgm:pt modelId="{A835F91E-5509-4FBF-90BE-B91749479E44}" type="pres">
      <dgm:prSet presAssocID="{E7BFDDBD-0BAA-49D6-A950-F1EB0294CE0E}" presName="item2" presStyleLbl="node1" presStyleIdx="1" presStyleCnt="3" custLinFactNeighborX="-9237" custLinFactNeighborY="22820">
        <dgm:presLayoutVars>
          <dgm:bulletEnabled val="1"/>
        </dgm:presLayoutVars>
      </dgm:prSet>
      <dgm:spPr/>
    </dgm:pt>
    <dgm:pt modelId="{AD1E65E0-2250-45A0-AD79-61894096F9C0}" type="pres">
      <dgm:prSet presAssocID="{C33E2C8D-1FF7-4CF8-9631-E881095BF9CC}" presName="item3" presStyleLbl="node1" presStyleIdx="2" presStyleCnt="3" custScaleX="117793" custLinFactNeighborX="44139" custLinFactNeighborY="33006">
        <dgm:presLayoutVars>
          <dgm:bulletEnabled val="1"/>
        </dgm:presLayoutVars>
      </dgm:prSet>
      <dgm:spPr/>
    </dgm:pt>
    <dgm:pt modelId="{C9CF1427-42B4-4F4C-B2C3-966584CAC715}" type="pres">
      <dgm:prSet presAssocID="{1DF14D33-A850-4507-ADEE-BFF185E8FDF0}" presName="funnel" presStyleLbl="trAlignAcc1" presStyleIdx="0" presStyleCnt="1" custLinFactNeighborX="1610" custLinFactNeighborY="153"/>
      <dgm:spPr/>
    </dgm:pt>
  </dgm:ptLst>
  <dgm:cxnLst>
    <dgm:cxn modelId="{0EDD0400-F831-4666-AF6D-2706FD12F10A}" type="presOf" srcId="{9A779666-4D95-40F4-8DD4-A7723D8A09F6}" destId="{A835F91E-5509-4FBF-90BE-B91749479E44}" srcOrd="0" destOrd="0" presId="urn:microsoft.com/office/officeart/2005/8/layout/funnel1"/>
    <dgm:cxn modelId="{E3B76A04-A7B8-4531-B03B-122B08363E5A}" srcId="{1DF14D33-A850-4507-ADEE-BFF185E8FDF0}" destId="{C33E2C8D-1FF7-4CF8-9631-E881095BF9CC}" srcOrd="3" destOrd="0" parTransId="{75394E26-7EAD-434B-9592-3722CBEBA9C4}" sibTransId="{B2CFC882-37AE-4281-8ED7-F65162DFAEE6}"/>
    <dgm:cxn modelId="{B108F215-7BE3-4AB1-BDBD-0BD15F21DF5B}" srcId="{1DF14D33-A850-4507-ADEE-BFF185E8FDF0}" destId="{9A779666-4D95-40F4-8DD4-A7723D8A09F6}" srcOrd="1" destOrd="0" parTransId="{3ABC6ADC-D0E0-43E2-B7AB-43DA46ADE9C6}" sibTransId="{79713B8B-3D58-4B01-AD04-DF3A72841B65}"/>
    <dgm:cxn modelId="{B6A0501F-F5D3-4377-B0EB-D01C3CB46FA6}" type="presOf" srcId="{1DF14D33-A850-4507-ADEE-BFF185E8FDF0}" destId="{F76131C6-3B19-458A-BD3E-1F33028B7A05}" srcOrd="0" destOrd="0" presId="urn:microsoft.com/office/officeart/2005/8/layout/funnel1"/>
    <dgm:cxn modelId="{9FB50E34-CB2A-4D6C-B3FB-249B35FD8DFA}" type="presOf" srcId="{C33E2C8D-1FF7-4CF8-9631-E881095BF9CC}" destId="{F01AE46F-73FE-4EAE-9B17-2A4F67B7EDF2}" srcOrd="0" destOrd="0" presId="urn:microsoft.com/office/officeart/2005/8/layout/funnel1"/>
    <dgm:cxn modelId="{DE8A788C-0CB3-449F-A54B-B6E8B5C1FC5F}" type="presOf" srcId="{E7BFDDBD-0BAA-49D6-A950-F1EB0294CE0E}" destId="{723D139E-8434-4305-B92B-A865DEB73BF6}" srcOrd="0" destOrd="0" presId="urn:microsoft.com/office/officeart/2005/8/layout/funnel1"/>
    <dgm:cxn modelId="{8DBA49AE-29C1-4B3D-AE2E-A5E3B242DE2F}" srcId="{1DF14D33-A850-4507-ADEE-BFF185E8FDF0}" destId="{AED43E6C-6F52-4B0A-A7F2-092773AA502D}" srcOrd="0" destOrd="0" parTransId="{B8A5CCB4-A965-4A0F-A8DC-3017A5483152}" sibTransId="{E4A559F8-05BA-4006-A7FD-23CEFC20A670}"/>
    <dgm:cxn modelId="{9E785EBB-85E7-4609-A631-9F34A446224B}" srcId="{1DF14D33-A850-4507-ADEE-BFF185E8FDF0}" destId="{E7BFDDBD-0BAA-49D6-A950-F1EB0294CE0E}" srcOrd="2" destOrd="0" parTransId="{AB838FE3-FB9E-4A4C-986F-27C405F22225}" sibTransId="{F4F55A07-F074-475C-AD57-408712024C6E}"/>
    <dgm:cxn modelId="{8894A1F2-52FF-423D-A66A-E0D76C758F31}" type="presOf" srcId="{AED43E6C-6F52-4B0A-A7F2-092773AA502D}" destId="{AD1E65E0-2250-45A0-AD79-61894096F9C0}" srcOrd="0" destOrd="0" presId="urn:microsoft.com/office/officeart/2005/8/layout/funnel1"/>
    <dgm:cxn modelId="{91E040A5-436E-4E71-8D92-5C738BAE9D14}" type="presParOf" srcId="{F76131C6-3B19-458A-BD3E-1F33028B7A05}" destId="{44FCD22C-264F-4119-A12D-495D96B92969}" srcOrd="0" destOrd="0" presId="urn:microsoft.com/office/officeart/2005/8/layout/funnel1"/>
    <dgm:cxn modelId="{E97815E8-331E-46C2-B38C-1DF13449BCC6}" type="presParOf" srcId="{F76131C6-3B19-458A-BD3E-1F33028B7A05}" destId="{0BDD8EF2-BF7B-4E49-BC72-087CA58DA4AC}" srcOrd="1" destOrd="0" presId="urn:microsoft.com/office/officeart/2005/8/layout/funnel1"/>
    <dgm:cxn modelId="{6E2046A9-8247-4DD5-B482-9D33D32B01BE}" type="presParOf" srcId="{F76131C6-3B19-458A-BD3E-1F33028B7A05}" destId="{F01AE46F-73FE-4EAE-9B17-2A4F67B7EDF2}" srcOrd="2" destOrd="0" presId="urn:microsoft.com/office/officeart/2005/8/layout/funnel1"/>
    <dgm:cxn modelId="{CEBAEFF0-106C-458D-9374-DD92CAC64CFD}" type="presParOf" srcId="{F76131C6-3B19-458A-BD3E-1F33028B7A05}" destId="{723D139E-8434-4305-B92B-A865DEB73BF6}" srcOrd="3" destOrd="0" presId="urn:microsoft.com/office/officeart/2005/8/layout/funnel1"/>
    <dgm:cxn modelId="{F5A240F0-8D71-408A-9A82-7FD769B19225}" type="presParOf" srcId="{F76131C6-3B19-458A-BD3E-1F33028B7A05}" destId="{A835F91E-5509-4FBF-90BE-B91749479E44}" srcOrd="4" destOrd="0" presId="urn:microsoft.com/office/officeart/2005/8/layout/funnel1"/>
    <dgm:cxn modelId="{CF75266C-B4BF-47E8-8099-89B39B107ABB}" type="presParOf" srcId="{F76131C6-3B19-458A-BD3E-1F33028B7A05}" destId="{AD1E65E0-2250-45A0-AD79-61894096F9C0}" srcOrd="5" destOrd="0" presId="urn:microsoft.com/office/officeart/2005/8/layout/funnel1"/>
    <dgm:cxn modelId="{073B2901-5C2C-4295-843A-A74AFC91BCD1}" type="presParOf" srcId="{F76131C6-3B19-458A-BD3E-1F33028B7A05}" destId="{C9CF1427-42B4-4F4C-B2C3-966584CAC71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B2560F-2E54-466A-B31A-4B203AF1407D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199EADA8-6361-4BAE-A672-14B5E973FC48}">
      <dgm:prSet phldrT="[Texto]"/>
      <dgm:spPr/>
      <dgm:t>
        <a:bodyPr/>
        <a:lstStyle/>
        <a:p>
          <a:r>
            <a:rPr lang="es-CL"/>
            <a:t>Intervención terapéutica con el niño/a o adolescente</a:t>
          </a:r>
        </a:p>
      </dgm:t>
    </dgm:pt>
    <dgm:pt modelId="{4ECD8B4B-AA31-4F5E-B3BA-C221B09518E9}" type="parTrans" cxnId="{8E76E2FA-B94D-4419-9C50-8968047100EC}">
      <dgm:prSet/>
      <dgm:spPr/>
      <dgm:t>
        <a:bodyPr/>
        <a:lstStyle/>
        <a:p>
          <a:endParaRPr lang="es-CL"/>
        </a:p>
      </dgm:t>
    </dgm:pt>
    <dgm:pt modelId="{72CCE211-04CC-469E-B768-D6C70BEE0D0C}" type="sibTrans" cxnId="{8E76E2FA-B94D-4419-9C50-8968047100EC}">
      <dgm:prSet/>
      <dgm:spPr/>
      <dgm:t>
        <a:bodyPr/>
        <a:lstStyle/>
        <a:p>
          <a:endParaRPr lang="es-CL"/>
        </a:p>
      </dgm:t>
    </dgm:pt>
    <dgm:pt modelId="{617FB1AF-B62B-4E4A-A390-3366B3E314F7}">
      <dgm:prSet phldrT="[Texto]"/>
      <dgm:spPr/>
      <dgm:t>
        <a:bodyPr/>
        <a:lstStyle/>
        <a:p>
          <a:r>
            <a:rPr lang="es-CL"/>
            <a:t>Intervención terapéutica con los padres adoptivos</a:t>
          </a:r>
        </a:p>
      </dgm:t>
    </dgm:pt>
    <dgm:pt modelId="{7B327212-4111-42E5-9D2E-7BB25BB8F9C8}" type="parTrans" cxnId="{6C8ECE89-33C6-45B8-8E31-C75809D948EE}">
      <dgm:prSet/>
      <dgm:spPr/>
      <dgm:t>
        <a:bodyPr/>
        <a:lstStyle/>
        <a:p>
          <a:endParaRPr lang="es-CL"/>
        </a:p>
      </dgm:t>
    </dgm:pt>
    <dgm:pt modelId="{29DFF029-E2CE-4A15-BDB1-E212A8BD1BB2}" type="sibTrans" cxnId="{6C8ECE89-33C6-45B8-8E31-C75809D948EE}">
      <dgm:prSet/>
      <dgm:spPr/>
      <dgm:t>
        <a:bodyPr/>
        <a:lstStyle/>
        <a:p>
          <a:endParaRPr lang="es-CL"/>
        </a:p>
      </dgm:t>
    </dgm:pt>
    <dgm:pt modelId="{4E8B3E6A-F735-4A16-80F0-C6B51E83F063}">
      <dgm:prSet phldrT="[Texto]"/>
      <dgm:spPr/>
      <dgm:t>
        <a:bodyPr/>
        <a:lstStyle/>
        <a:p>
          <a:r>
            <a:rPr lang="es-CL"/>
            <a:t>Articulación de redes</a:t>
          </a:r>
        </a:p>
      </dgm:t>
    </dgm:pt>
    <dgm:pt modelId="{D500B3A6-2D5F-4FBC-AA6C-4A56F147A3C7}" type="parTrans" cxnId="{ECE2EB19-75E6-4C51-A827-4579BE935C9F}">
      <dgm:prSet/>
      <dgm:spPr/>
      <dgm:t>
        <a:bodyPr/>
        <a:lstStyle/>
        <a:p>
          <a:endParaRPr lang="es-CL"/>
        </a:p>
      </dgm:t>
    </dgm:pt>
    <dgm:pt modelId="{B15A66EB-C8A0-46D8-83B4-FC739BACCEF5}" type="sibTrans" cxnId="{ECE2EB19-75E6-4C51-A827-4579BE935C9F}">
      <dgm:prSet/>
      <dgm:spPr/>
      <dgm:t>
        <a:bodyPr/>
        <a:lstStyle/>
        <a:p>
          <a:endParaRPr lang="es-CL"/>
        </a:p>
      </dgm:t>
    </dgm:pt>
    <dgm:pt modelId="{33670C0F-8074-4E56-A4DB-2C924495645C}" type="pres">
      <dgm:prSet presAssocID="{ABB2560F-2E54-466A-B31A-4B203AF1407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C87DDA9-4FF1-458D-80F4-46701C98DA8D}" type="pres">
      <dgm:prSet presAssocID="{199EADA8-6361-4BAE-A672-14B5E973FC48}" presName="gear1" presStyleLbl="node1" presStyleIdx="0" presStyleCnt="3">
        <dgm:presLayoutVars>
          <dgm:chMax val="1"/>
          <dgm:bulletEnabled val="1"/>
        </dgm:presLayoutVars>
      </dgm:prSet>
      <dgm:spPr/>
    </dgm:pt>
    <dgm:pt modelId="{91A0F4E1-41AE-4053-B4A4-58E89CFA85E8}" type="pres">
      <dgm:prSet presAssocID="{199EADA8-6361-4BAE-A672-14B5E973FC48}" presName="gear1srcNode" presStyleLbl="node1" presStyleIdx="0" presStyleCnt="3"/>
      <dgm:spPr/>
    </dgm:pt>
    <dgm:pt modelId="{AFD0134C-B1A0-4C42-9A35-F6CF5DA3298D}" type="pres">
      <dgm:prSet presAssocID="{199EADA8-6361-4BAE-A672-14B5E973FC48}" presName="gear1dstNode" presStyleLbl="node1" presStyleIdx="0" presStyleCnt="3"/>
      <dgm:spPr/>
    </dgm:pt>
    <dgm:pt modelId="{AD8D767A-687B-41E7-96F9-34F05CC078FE}" type="pres">
      <dgm:prSet presAssocID="{617FB1AF-B62B-4E4A-A390-3366B3E314F7}" presName="gear2" presStyleLbl="node1" presStyleIdx="1" presStyleCnt="3">
        <dgm:presLayoutVars>
          <dgm:chMax val="1"/>
          <dgm:bulletEnabled val="1"/>
        </dgm:presLayoutVars>
      </dgm:prSet>
      <dgm:spPr/>
    </dgm:pt>
    <dgm:pt modelId="{2536EE76-E235-41A5-9D22-BAD74B2482E5}" type="pres">
      <dgm:prSet presAssocID="{617FB1AF-B62B-4E4A-A390-3366B3E314F7}" presName="gear2srcNode" presStyleLbl="node1" presStyleIdx="1" presStyleCnt="3"/>
      <dgm:spPr/>
    </dgm:pt>
    <dgm:pt modelId="{4642DE01-2130-40DE-BF9A-05A64DBC0C8E}" type="pres">
      <dgm:prSet presAssocID="{617FB1AF-B62B-4E4A-A390-3366B3E314F7}" presName="gear2dstNode" presStyleLbl="node1" presStyleIdx="1" presStyleCnt="3"/>
      <dgm:spPr/>
    </dgm:pt>
    <dgm:pt modelId="{ECAE6F6B-B73D-46CF-859B-2806B6053746}" type="pres">
      <dgm:prSet presAssocID="{4E8B3E6A-F735-4A16-80F0-C6B51E83F063}" presName="gear3" presStyleLbl="node1" presStyleIdx="2" presStyleCnt="3"/>
      <dgm:spPr/>
    </dgm:pt>
    <dgm:pt modelId="{E36F25E6-2AD1-486E-A116-F5DB101F2A23}" type="pres">
      <dgm:prSet presAssocID="{4E8B3E6A-F735-4A16-80F0-C6B51E83F06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64EEED0-B4C3-4FBB-BAFC-BCF02FC518BC}" type="pres">
      <dgm:prSet presAssocID="{4E8B3E6A-F735-4A16-80F0-C6B51E83F063}" presName="gear3srcNode" presStyleLbl="node1" presStyleIdx="2" presStyleCnt="3"/>
      <dgm:spPr/>
    </dgm:pt>
    <dgm:pt modelId="{B01DF7C2-D30E-4FA0-9DFD-88928C6A182E}" type="pres">
      <dgm:prSet presAssocID="{4E8B3E6A-F735-4A16-80F0-C6B51E83F063}" presName="gear3dstNode" presStyleLbl="node1" presStyleIdx="2" presStyleCnt="3"/>
      <dgm:spPr/>
    </dgm:pt>
    <dgm:pt modelId="{8AFA4596-8CF3-4E6A-BB1A-FC3E4AEAECE1}" type="pres">
      <dgm:prSet presAssocID="{72CCE211-04CC-469E-B768-D6C70BEE0D0C}" presName="connector1" presStyleLbl="sibTrans2D1" presStyleIdx="0" presStyleCnt="3"/>
      <dgm:spPr/>
    </dgm:pt>
    <dgm:pt modelId="{885A8842-F8AE-49C6-806B-7D0D485C0E93}" type="pres">
      <dgm:prSet presAssocID="{29DFF029-E2CE-4A15-BDB1-E212A8BD1BB2}" presName="connector2" presStyleLbl="sibTrans2D1" presStyleIdx="1" presStyleCnt="3"/>
      <dgm:spPr/>
    </dgm:pt>
    <dgm:pt modelId="{0DB3E2CF-BDE8-473E-9B02-435A018099BB}" type="pres">
      <dgm:prSet presAssocID="{B15A66EB-C8A0-46D8-83B4-FC739BACCEF5}" presName="connector3" presStyleLbl="sibTrans2D1" presStyleIdx="2" presStyleCnt="3"/>
      <dgm:spPr/>
    </dgm:pt>
  </dgm:ptLst>
  <dgm:cxnLst>
    <dgm:cxn modelId="{92DF7C0B-DC2C-4494-85E7-4EE80979058E}" type="presOf" srcId="{4E8B3E6A-F735-4A16-80F0-C6B51E83F063}" destId="{D64EEED0-B4C3-4FBB-BAFC-BCF02FC518BC}" srcOrd="2" destOrd="0" presId="urn:microsoft.com/office/officeart/2005/8/layout/gear1"/>
    <dgm:cxn modelId="{8219C417-F20C-4585-9E7C-93525F3A7CD7}" type="presOf" srcId="{199EADA8-6361-4BAE-A672-14B5E973FC48}" destId="{AFD0134C-B1A0-4C42-9A35-F6CF5DA3298D}" srcOrd="2" destOrd="0" presId="urn:microsoft.com/office/officeart/2005/8/layout/gear1"/>
    <dgm:cxn modelId="{ECE2EB19-75E6-4C51-A827-4579BE935C9F}" srcId="{ABB2560F-2E54-466A-B31A-4B203AF1407D}" destId="{4E8B3E6A-F735-4A16-80F0-C6B51E83F063}" srcOrd="2" destOrd="0" parTransId="{D500B3A6-2D5F-4FBC-AA6C-4A56F147A3C7}" sibTransId="{B15A66EB-C8A0-46D8-83B4-FC739BACCEF5}"/>
    <dgm:cxn modelId="{377FD12A-F0E2-4A2A-8FB3-EEE772C0EA01}" type="presOf" srcId="{617FB1AF-B62B-4E4A-A390-3366B3E314F7}" destId="{4642DE01-2130-40DE-BF9A-05A64DBC0C8E}" srcOrd="2" destOrd="0" presId="urn:microsoft.com/office/officeart/2005/8/layout/gear1"/>
    <dgm:cxn modelId="{F88A7530-67B1-42F8-BD00-98CAF89EDE87}" type="presOf" srcId="{199EADA8-6361-4BAE-A672-14B5E973FC48}" destId="{AC87DDA9-4FF1-458D-80F4-46701C98DA8D}" srcOrd="0" destOrd="0" presId="urn:microsoft.com/office/officeart/2005/8/layout/gear1"/>
    <dgm:cxn modelId="{0CAF7333-0E80-4756-BCF6-2F7943B27AFB}" type="presOf" srcId="{29DFF029-E2CE-4A15-BDB1-E212A8BD1BB2}" destId="{885A8842-F8AE-49C6-806B-7D0D485C0E93}" srcOrd="0" destOrd="0" presId="urn:microsoft.com/office/officeart/2005/8/layout/gear1"/>
    <dgm:cxn modelId="{A8CADE61-F7A5-46BA-8515-7FC6809F83AA}" type="presOf" srcId="{72CCE211-04CC-469E-B768-D6C70BEE0D0C}" destId="{8AFA4596-8CF3-4E6A-BB1A-FC3E4AEAECE1}" srcOrd="0" destOrd="0" presId="urn:microsoft.com/office/officeart/2005/8/layout/gear1"/>
    <dgm:cxn modelId="{6C8ECE89-33C6-45B8-8E31-C75809D948EE}" srcId="{ABB2560F-2E54-466A-B31A-4B203AF1407D}" destId="{617FB1AF-B62B-4E4A-A390-3366B3E314F7}" srcOrd="1" destOrd="0" parTransId="{7B327212-4111-42E5-9D2E-7BB25BB8F9C8}" sibTransId="{29DFF029-E2CE-4A15-BDB1-E212A8BD1BB2}"/>
    <dgm:cxn modelId="{83963791-2B45-4910-9086-0B8C7C68A734}" type="presOf" srcId="{4E8B3E6A-F735-4A16-80F0-C6B51E83F063}" destId="{B01DF7C2-D30E-4FA0-9DFD-88928C6A182E}" srcOrd="3" destOrd="0" presId="urn:microsoft.com/office/officeart/2005/8/layout/gear1"/>
    <dgm:cxn modelId="{882FB3A2-39FE-4A0E-828B-7D67135E7B66}" type="presOf" srcId="{199EADA8-6361-4BAE-A672-14B5E973FC48}" destId="{91A0F4E1-41AE-4053-B4A4-58E89CFA85E8}" srcOrd="1" destOrd="0" presId="urn:microsoft.com/office/officeart/2005/8/layout/gear1"/>
    <dgm:cxn modelId="{DEABD3BA-2059-490E-BC20-4482A3553D7C}" type="presOf" srcId="{4E8B3E6A-F735-4A16-80F0-C6B51E83F063}" destId="{E36F25E6-2AD1-486E-A116-F5DB101F2A23}" srcOrd="1" destOrd="0" presId="urn:microsoft.com/office/officeart/2005/8/layout/gear1"/>
    <dgm:cxn modelId="{866E91C6-46B7-4DD9-B23B-689A9406F647}" type="presOf" srcId="{4E8B3E6A-F735-4A16-80F0-C6B51E83F063}" destId="{ECAE6F6B-B73D-46CF-859B-2806B6053746}" srcOrd="0" destOrd="0" presId="urn:microsoft.com/office/officeart/2005/8/layout/gear1"/>
    <dgm:cxn modelId="{739747E0-B6F6-4A30-894A-13564F731475}" type="presOf" srcId="{617FB1AF-B62B-4E4A-A390-3366B3E314F7}" destId="{2536EE76-E235-41A5-9D22-BAD74B2482E5}" srcOrd="1" destOrd="0" presId="urn:microsoft.com/office/officeart/2005/8/layout/gear1"/>
    <dgm:cxn modelId="{0088F4E8-6085-41D1-A112-B187A6B0CCFC}" type="presOf" srcId="{B15A66EB-C8A0-46D8-83B4-FC739BACCEF5}" destId="{0DB3E2CF-BDE8-473E-9B02-435A018099BB}" srcOrd="0" destOrd="0" presId="urn:microsoft.com/office/officeart/2005/8/layout/gear1"/>
    <dgm:cxn modelId="{A08B48F3-5A4C-482B-AEC7-9C0DAA024173}" type="presOf" srcId="{617FB1AF-B62B-4E4A-A390-3366B3E314F7}" destId="{AD8D767A-687B-41E7-96F9-34F05CC078FE}" srcOrd="0" destOrd="0" presId="urn:microsoft.com/office/officeart/2005/8/layout/gear1"/>
    <dgm:cxn modelId="{6087C6F8-FEAB-4ABB-ADFC-756D3EEDB959}" type="presOf" srcId="{ABB2560F-2E54-466A-B31A-4B203AF1407D}" destId="{33670C0F-8074-4E56-A4DB-2C924495645C}" srcOrd="0" destOrd="0" presId="urn:microsoft.com/office/officeart/2005/8/layout/gear1"/>
    <dgm:cxn modelId="{8E76E2FA-B94D-4419-9C50-8968047100EC}" srcId="{ABB2560F-2E54-466A-B31A-4B203AF1407D}" destId="{199EADA8-6361-4BAE-A672-14B5E973FC48}" srcOrd="0" destOrd="0" parTransId="{4ECD8B4B-AA31-4F5E-B3BA-C221B09518E9}" sibTransId="{72CCE211-04CC-469E-B768-D6C70BEE0D0C}"/>
    <dgm:cxn modelId="{B4954385-C01A-4301-9DD1-5BCDEA17A837}" type="presParOf" srcId="{33670C0F-8074-4E56-A4DB-2C924495645C}" destId="{AC87DDA9-4FF1-458D-80F4-46701C98DA8D}" srcOrd="0" destOrd="0" presId="urn:microsoft.com/office/officeart/2005/8/layout/gear1"/>
    <dgm:cxn modelId="{1E1BA1D6-702A-4633-9CA4-6BFAF6A7B909}" type="presParOf" srcId="{33670C0F-8074-4E56-A4DB-2C924495645C}" destId="{91A0F4E1-41AE-4053-B4A4-58E89CFA85E8}" srcOrd="1" destOrd="0" presId="urn:microsoft.com/office/officeart/2005/8/layout/gear1"/>
    <dgm:cxn modelId="{7FCF2A40-E8DD-45B8-BDCC-9C944ECD8E09}" type="presParOf" srcId="{33670C0F-8074-4E56-A4DB-2C924495645C}" destId="{AFD0134C-B1A0-4C42-9A35-F6CF5DA3298D}" srcOrd="2" destOrd="0" presId="urn:microsoft.com/office/officeart/2005/8/layout/gear1"/>
    <dgm:cxn modelId="{33C901BD-9953-4A62-81D2-721014198FC2}" type="presParOf" srcId="{33670C0F-8074-4E56-A4DB-2C924495645C}" destId="{AD8D767A-687B-41E7-96F9-34F05CC078FE}" srcOrd="3" destOrd="0" presId="urn:microsoft.com/office/officeart/2005/8/layout/gear1"/>
    <dgm:cxn modelId="{F721E04A-DA96-4229-9095-5955B99612C9}" type="presParOf" srcId="{33670C0F-8074-4E56-A4DB-2C924495645C}" destId="{2536EE76-E235-41A5-9D22-BAD74B2482E5}" srcOrd="4" destOrd="0" presId="urn:microsoft.com/office/officeart/2005/8/layout/gear1"/>
    <dgm:cxn modelId="{3BD67CFA-1F35-4BA5-A35E-9DA60757D99C}" type="presParOf" srcId="{33670C0F-8074-4E56-A4DB-2C924495645C}" destId="{4642DE01-2130-40DE-BF9A-05A64DBC0C8E}" srcOrd="5" destOrd="0" presId="urn:microsoft.com/office/officeart/2005/8/layout/gear1"/>
    <dgm:cxn modelId="{5E95A38B-B141-4797-802C-9C90B680134A}" type="presParOf" srcId="{33670C0F-8074-4E56-A4DB-2C924495645C}" destId="{ECAE6F6B-B73D-46CF-859B-2806B6053746}" srcOrd="6" destOrd="0" presId="urn:microsoft.com/office/officeart/2005/8/layout/gear1"/>
    <dgm:cxn modelId="{F9149AAA-45C9-456B-8D99-1198F00FA00F}" type="presParOf" srcId="{33670C0F-8074-4E56-A4DB-2C924495645C}" destId="{E36F25E6-2AD1-486E-A116-F5DB101F2A23}" srcOrd="7" destOrd="0" presId="urn:microsoft.com/office/officeart/2005/8/layout/gear1"/>
    <dgm:cxn modelId="{8DF4D74F-59D0-48A2-8E30-EAC9F304062F}" type="presParOf" srcId="{33670C0F-8074-4E56-A4DB-2C924495645C}" destId="{D64EEED0-B4C3-4FBB-BAFC-BCF02FC518BC}" srcOrd="8" destOrd="0" presId="urn:microsoft.com/office/officeart/2005/8/layout/gear1"/>
    <dgm:cxn modelId="{EE47B82B-BFD8-4A3D-B990-DFE742DBAC12}" type="presParOf" srcId="{33670C0F-8074-4E56-A4DB-2C924495645C}" destId="{B01DF7C2-D30E-4FA0-9DFD-88928C6A182E}" srcOrd="9" destOrd="0" presId="urn:microsoft.com/office/officeart/2005/8/layout/gear1"/>
    <dgm:cxn modelId="{088D71F4-74F8-4007-AEC7-9B5F11B8D5DA}" type="presParOf" srcId="{33670C0F-8074-4E56-A4DB-2C924495645C}" destId="{8AFA4596-8CF3-4E6A-BB1A-FC3E4AEAECE1}" srcOrd="10" destOrd="0" presId="urn:microsoft.com/office/officeart/2005/8/layout/gear1"/>
    <dgm:cxn modelId="{C0D3174F-DC43-4670-874F-475A2543E524}" type="presParOf" srcId="{33670C0F-8074-4E56-A4DB-2C924495645C}" destId="{885A8842-F8AE-49C6-806B-7D0D485C0E93}" srcOrd="11" destOrd="0" presId="urn:microsoft.com/office/officeart/2005/8/layout/gear1"/>
    <dgm:cxn modelId="{E0051C75-5265-46AC-A03D-85AF1FB81F48}" type="presParOf" srcId="{33670C0F-8074-4E56-A4DB-2C924495645C}" destId="{0DB3E2CF-BDE8-473E-9B02-435A018099B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D22C-264F-4119-A12D-495D96B92969}">
      <dsp:nvSpPr>
        <dsp:cNvPr id="0" name=""/>
        <dsp:cNvSpPr/>
      </dsp:nvSpPr>
      <dsp:spPr>
        <a:xfrm>
          <a:off x="1872826" y="220133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D8EF2-BF7B-4E49-BC72-087CA58DA4AC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AE46F-73FE-4EAE-9B17-2A4F67B7EDF2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i="0" kern="1200"/>
            <a:t>Enfoques fundamentales  para el desarrollo de la intervención del Programa</a:t>
          </a:r>
          <a:endParaRPr lang="es-CL" sz="1800" kern="1200"/>
        </a:p>
      </dsp:txBody>
      <dsp:txXfrm>
        <a:off x="2031999" y="4368800"/>
        <a:ext cx="4064000" cy="1016000"/>
      </dsp:txXfrm>
    </dsp:sp>
    <dsp:sp modelId="{723D139E-8434-4305-B92B-A865DEB73BF6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Resiliencia, Recuperabilidad e Identidad Adoptiva </a:t>
          </a:r>
          <a:endParaRPr lang="es-CL" sz="1400" kern="1200">
            <a:solidFill>
              <a:schemeClr val="bg1"/>
            </a:solidFill>
          </a:endParaRPr>
        </a:p>
      </dsp:txBody>
      <dsp:txXfrm>
        <a:off x="3684358" y="2077723"/>
        <a:ext cx="1077630" cy="1077630"/>
      </dsp:txXfrm>
    </dsp:sp>
    <dsp:sp modelId="{A835F91E-5509-4FBF-90BE-B91749479E44}">
      <dsp:nvSpPr>
        <dsp:cNvPr id="0" name=""/>
        <dsp:cNvSpPr/>
      </dsp:nvSpPr>
      <dsp:spPr>
        <a:xfrm>
          <a:off x="2229894" y="1058976"/>
          <a:ext cx="1524000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kern="12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Violencia, Maltrato y Trauma Complejo</a:t>
          </a:r>
        </a:p>
        <a:p>
          <a:pPr marL="0" lvl="0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kern="1200"/>
        </a:p>
      </dsp:txBody>
      <dsp:txXfrm>
        <a:off x="2453079" y="1282161"/>
        <a:ext cx="1077630" cy="1077630"/>
      </dsp:txXfrm>
    </dsp:sp>
    <dsp:sp modelId="{AD1E65E0-2250-45A0-AD79-61894096F9C0}">
      <dsp:nvSpPr>
        <dsp:cNvPr id="0" name=""/>
        <dsp:cNvSpPr/>
      </dsp:nvSpPr>
      <dsp:spPr>
        <a:xfrm>
          <a:off x="4465629" y="845742"/>
          <a:ext cx="1795165" cy="1524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L" sz="1400" kern="12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Modelo Ecológico del Desarrollo humano,  Apego y Salud Mental Infantil</a:t>
          </a:r>
        </a:p>
        <a:p>
          <a:pPr marL="0"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100" kern="1200"/>
        </a:p>
      </dsp:txBody>
      <dsp:txXfrm>
        <a:off x="4728525" y="1068927"/>
        <a:ext cx="1269373" cy="1077630"/>
      </dsp:txXfrm>
    </dsp:sp>
    <dsp:sp modelId="{C9CF1427-42B4-4F4C-B2C3-966584CAC715}">
      <dsp:nvSpPr>
        <dsp:cNvPr id="0" name=""/>
        <dsp:cNvSpPr/>
      </dsp:nvSpPr>
      <dsp:spPr>
        <a:xfrm>
          <a:off x="1769668" y="39670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7DDA9-4FF1-458D-80F4-46701C98DA8D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/>
            <a:t>Intervención terapéutica con el niño/a o adolescente</a:t>
          </a:r>
        </a:p>
      </dsp:txBody>
      <dsp:txXfrm>
        <a:off x="4392232" y="3136513"/>
        <a:ext cx="1781934" cy="1531918"/>
      </dsp:txXfrm>
    </dsp:sp>
    <dsp:sp modelId="{AD8D767A-687B-41E7-96F9-34F05CC078FE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/>
            <a:t>Intervención terapéutica con los padres adoptivos</a:t>
          </a:r>
        </a:p>
      </dsp:txBody>
      <dsp:txXfrm>
        <a:off x="2604759" y="2282937"/>
        <a:ext cx="1076134" cy="1069538"/>
      </dsp:txXfrm>
    </dsp:sp>
    <dsp:sp modelId="{ECAE6F6B-B73D-46CF-859B-2806B6053746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/>
            <a:t>Articulación de redes</a:t>
          </a:r>
        </a:p>
      </dsp:txBody>
      <dsp:txXfrm rot="-20700000">
        <a:off x="3738879" y="704426"/>
        <a:ext cx="1192106" cy="1192106"/>
      </dsp:txXfrm>
    </dsp:sp>
    <dsp:sp modelId="{8AFA4596-8CF3-4E6A-BB1A-FC3E4AEAECE1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A8842-F8AE-49C6-806B-7D0D485C0E93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3E2CF-BDE8-473E-9B02-435A018099BB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C545-D5C4-4D26-9F97-BB87E3382E2D}" type="datetimeFigureOut">
              <a:rPr lang="es-CL" smtClean="0"/>
              <a:t>20-10-2022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6A027-1DBB-4071-9829-EF5DA81DFA8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188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6A027-1DBB-4071-9829-EF5DA81DFA81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612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200"/>
              </a:spcAft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6A027-1DBB-4071-9829-EF5DA81DFA81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228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6A027-1DBB-4071-9829-EF5DA81DFA81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679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6A027-1DBB-4071-9829-EF5DA81DFA81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3438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6A027-1DBB-4071-9829-EF5DA81DFA81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8637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6A027-1DBB-4071-9829-EF5DA81DFA81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6767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6A027-1DBB-4071-9829-EF5DA81DFA81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849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9590" y="797168"/>
            <a:ext cx="9032819" cy="52636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0508" y="423184"/>
            <a:ext cx="6710983" cy="1299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284A7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34865" y="5174775"/>
            <a:ext cx="7722268" cy="1562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84A7B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304978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591" y="0"/>
            <a:ext cx="11768818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30610" y="5690810"/>
            <a:ext cx="1290505" cy="9860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1591" y="0"/>
            <a:ext cx="1176881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9827" y="663733"/>
            <a:ext cx="5483859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0497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6400" y="1289690"/>
            <a:ext cx="6353809" cy="1715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304978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6.png"/><Relationship Id="rId4" Type="http://schemas.openxmlformats.org/officeDocument/2006/relationships/audio" Target="../media/media2.m4a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89450" y="7387"/>
            <a:ext cx="12481449" cy="6857999"/>
            <a:chOff x="-289450" y="0"/>
            <a:chExt cx="12481449" cy="6857999"/>
          </a:xfrm>
        </p:grpSpPr>
        <p:pic>
          <p:nvPicPr>
            <p:cNvPr id="4" name="object 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289450" y="0"/>
              <a:ext cx="11768818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3288633"/>
              <a:ext cx="12191999" cy="356936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29308" y="626658"/>
            <a:ext cx="6723380" cy="1748556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 indent="-5715" algn="ctr">
              <a:lnSpc>
                <a:spcPts val="3200"/>
              </a:lnSpc>
            </a:pPr>
            <a:r>
              <a:rPr lang="es-CL" sz="3200" dirty="0">
                <a:latin typeface="+mj-lt"/>
              </a:rPr>
              <a:t>Orientación Técnica </a:t>
            </a:r>
            <a:br>
              <a:rPr lang="es-CL" sz="3200" dirty="0">
                <a:latin typeface="+mj-lt"/>
              </a:rPr>
            </a:br>
            <a:r>
              <a:rPr lang="es-CL" sz="3200" dirty="0">
                <a:latin typeface="+mj-lt"/>
              </a:rPr>
              <a:t>Programa Intervención y Preparación de Niños, Niñas y Adolescentes para integrarse a Familia Adoptiva</a:t>
            </a:r>
            <a:endParaRPr sz="3200" dirty="0"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818935A-B7D6-49C5-A83E-56066D5FAC32}"/>
              </a:ext>
            </a:extLst>
          </p:cNvPr>
          <p:cNvSpPr txBox="1"/>
          <p:nvPr/>
        </p:nvSpPr>
        <p:spPr>
          <a:xfrm>
            <a:off x="3000361" y="3067055"/>
            <a:ext cx="8830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/>
              <a:t>						</a:t>
            </a:r>
            <a:r>
              <a:rPr lang="es-CL" b="1">
                <a:solidFill>
                  <a:schemeClr val="tx2"/>
                </a:solidFill>
              </a:rPr>
              <a:t>07 </a:t>
            </a:r>
            <a:r>
              <a:rPr lang="es-CL" sz="1600" b="1" spc="-5">
                <a:solidFill>
                  <a:srgbClr val="284A7B"/>
                </a:solidFill>
                <a:latin typeface="Arial"/>
                <a:ea typeface="+mj-ea"/>
                <a:cs typeface="Arial"/>
              </a:rPr>
              <a:t>de septiembre de 2022</a:t>
            </a: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5B990CD0-8E14-7D92-D623-2EA415D7E7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9" y="250521"/>
            <a:ext cx="1838659" cy="1669546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28C71468-451C-481B-A5EE-3FF930CA4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C6A9CBA-1FC4-4254-8173-2DFD49349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791472F-296B-454D-AC71-8ED11B4921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"/>
    </mc:Choice>
    <mc:Fallback xmlns="">
      <p:transition spd="slow" advTm="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D6DA8EC-9E7C-438B-9CC8-FB0B02CBF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0079" y="609600"/>
            <a:ext cx="5483225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0497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s-CL" sz="3200" kern="0">
                <a:latin typeface="+mj-lt"/>
              </a:rPr>
              <a:t>Etapas de la Intervención</a:t>
            </a:r>
            <a:br>
              <a:rPr lang="es-CL" sz="3200" kern="0">
                <a:latin typeface="+mj-lt"/>
              </a:rPr>
            </a:br>
            <a:endParaRPr lang="es-CL" sz="3200" kern="0"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156606-4161-4EDC-B92A-D0B9313ADC4F}"/>
              </a:ext>
            </a:extLst>
          </p:cNvPr>
          <p:cNvSpPr txBox="1"/>
          <p:nvPr/>
        </p:nvSpPr>
        <p:spPr>
          <a:xfrm>
            <a:off x="1905000" y="1613356"/>
            <a:ext cx="838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 proceso de intervención del Programa contempla una duración aproximada de 18 meses. Esta intervención se organiza en tres etapas consecutivas:</a:t>
            </a:r>
            <a:endParaRPr lang="es-CL" sz="2000"/>
          </a:p>
        </p:txBody>
      </p:sp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C067B341-3161-4ACE-9388-1C0BDDC4B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94877"/>
              </p:ext>
            </p:extLst>
          </p:nvPr>
        </p:nvGraphicFramePr>
        <p:xfrm>
          <a:off x="1905000" y="3019604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8018704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58035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Etapas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Sub etapas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937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/>
                        <a:t>Ingreso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20711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s-CL" dirty="0"/>
                        <a:t>Ejecución Plan de Intervención Individual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/>
                      <a:r>
                        <a:rPr lang="es-CL" b="0" dirty="0">
                          <a:solidFill>
                            <a:schemeClr val="dk1"/>
                          </a:solidFill>
                        </a:rPr>
                        <a:t>Sub etapa Pre adoptiva</a:t>
                      </a:r>
                      <a:endParaRPr lang="es-CL" b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6965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dirty="0"/>
                        <a:t>Enlace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8394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dirty="0"/>
                        <a:t>Sub etapa Post adoptiva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492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Egreso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812761"/>
                  </a:ext>
                </a:extLst>
              </a:tr>
            </a:tbl>
          </a:graphicData>
        </a:graphic>
      </p:graphicFrame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DDDCC29-204A-4930-B3DB-B9F1E78B3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8331" y="42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1"/>
    </mc:Choice>
    <mc:Fallback xmlns="">
      <p:transition spd="slow" advTm="1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B3766683-D09E-4B16-BB1C-53469994E5D8}"/>
              </a:ext>
            </a:extLst>
          </p:cNvPr>
          <p:cNvSpPr/>
          <p:nvPr/>
        </p:nvSpPr>
        <p:spPr>
          <a:xfrm>
            <a:off x="2095039" y="1776927"/>
            <a:ext cx="1595718" cy="839132"/>
          </a:xfrm>
          <a:prstGeom prst="roundRect">
            <a:avLst>
              <a:gd name="adj" fmla="val 8667"/>
            </a:avLst>
          </a:prstGeom>
          <a:solidFill>
            <a:srgbClr val="63AA22"/>
          </a:solidFill>
          <a:effectLst>
            <a:outerShdw blurRad="40000" dist="23000" dir="27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Tribunal de Familia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EB82E04B-074E-449E-A74D-DB1CD6A971A9}"/>
              </a:ext>
            </a:extLst>
          </p:cNvPr>
          <p:cNvSpPr/>
          <p:nvPr/>
        </p:nvSpPr>
        <p:spPr>
          <a:xfrm>
            <a:off x="1958111" y="3895850"/>
            <a:ext cx="1595718" cy="839132"/>
          </a:xfrm>
          <a:prstGeom prst="roundRect">
            <a:avLst>
              <a:gd name="adj" fmla="val 8667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effectLst>
            <a:outerShdw blurRad="40000" dist="23000" dir="27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Dirección Regional del Servicio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23A0B3-C6FA-435C-9844-1EFCCF6C9977}"/>
              </a:ext>
            </a:extLst>
          </p:cNvPr>
          <p:cNvSpPr txBox="1"/>
          <p:nvPr/>
        </p:nvSpPr>
        <p:spPr>
          <a:xfrm rot="16200000">
            <a:off x="-667206" y="3575017"/>
            <a:ext cx="2503813" cy="4961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L" kern="1200">
                <a:solidFill>
                  <a:schemeClr val="tx1"/>
                </a:solidFill>
              </a:rPr>
              <a:t>Ingreso al Programa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id="{99F67B75-307F-4CB0-A4CC-B99F7AF57607}"/>
              </a:ext>
            </a:extLst>
          </p:cNvPr>
          <p:cNvSpPr/>
          <p:nvPr/>
        </p:nvSpPr>
        <p:spPr>
          <a:xfrm>
            <a:off x="9024629" y="3775958"/>
            <a:ext cx="1595718" cy="839132"/>
          </a:xfrm>
          <a:prstGeom prst="roundRect">
            <a:avLst>
              <a:gd name="adj" fmla="val 8667"/>
            </a:avLst>
          </a:prstGeom>
          <a:solidFill>
            <a:schemeClr val="accent6">
              <a:lumMod val="75000"/>
            </a:schemeClr>
          </a:solidFill>
          <a:effectLst>
            <a:outerShdw blurRad="40000" dist="23000" dir="27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>
                <a:solidFill>
                  <a:schemeClr val="bg1"/>
                </a:solidFill>
              </a:rPr>
              <a:t>Egreso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9C85529-FC4D-4D8A-A6A3-6940FFDC0598}"/>
              </a:ext>
            </a:extLst>
          </p:cNvPr>
          <p:cNvCxnSpPr>
            <a:cxnSpLocks/>
          </p:cNvCxnSpPr>
          <p:nvPr/>
        </p:nvCxnSpPr>
        <p:spPr>
          <a:xfrm>
            <a:off x="2661612" y="2698318"/>
            <a:ext cx="0" cy="1202261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48A135D4-21CF-4807-B4A0-B1C777533301}"/>
              </a:ext>
            </a:extLst>
          </p:cNvPr>
          <p:cNvCxnSpPr>
            <a:cxnSpLocks/>
          </p:cNvCxnSpPr>
          <p:nvPr/>
        </p:nvCxnSpPr>
        <p:spPr>
          <a:xfrm flipV="1">
            <a:off x="3025285" y="2625617"/>
            <a:ext cx="0" cy="124529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394254F-10BE-4643-8C20-7F264B226F0C}"/>
              </a:ext>
            </a:extLst>
          </p:cNvPr>
          <p:cNvCxnSpPr>
            <a:cxnSpLocks/>
          </p:cNvCxnSpPr>
          <p:nvPr/>
        </p:nvCxnSpPr>
        <p:spPr>
          <a:xfrm>
            <a:off x="8427773" y="4195524"/>
            <a:ext cx="493057" cy="4014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Conector: angular 43">
            <a:extLst>
              <a:ext uri="{FF2B5EF4-FFF2-40B4-BE49-F238E27FC236}">
                <a16:creationId xmlns:a16="http://schemas.microsoft.com/office/drawing/2014/main" id="{3D27F4F7-344A-42E2-A1F9-F0927AFCC54F}"/>
              </a:ext>
            </a:extLst>
          </p:cNvPr>
          <p:cNvCxnSpPr>
            <a:cxnSpLocks/>
            <a:stCxn id="4" idx="3"/>
            <a:endCxn id="63" idx="0"/>
          </p:cNvCxnSpPr>
          <p:nvPr/>
        </p:nvCxnSpPr>
        <p:spPr>
          <a:xfrm>
            <a:off x="3690757" y="2196493"/>
            <a:ext cx="3745449" cy="10517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Rounded Rectangle 32">
            <a:extLst>
              <a:ext uri="{FF2B5EF4-FFF2-40B4-BE49-F238E27FC236}">
                <a16:creationId xmlns:a16="http://schemas.microsoft.com/office/drawing/2014/main" id="{CFA267E0-07AA-4197-B371-12471C3C67D5}"/>
              </a:ext>
            </a:extLst>
          </p:cNvPr>
          <p:cNvSpPr/>
          <p:nvPr/>
        </p:nvSpPr>
        <p:spPr>
          <a:xfrm>
            <a:off x="147291" y="1769167"/>
            <a:ext cx="1595718" cy="839132"/>
          </a:xfrm>
          <a:prstGeom prst="roundRect">
            <a:avLst>
              <a:gd name="adj" fmla="val 8667"/>
            </a:avLst>
          </a:prstGeom>
          <a:solidFill>
            <a:srgbClr val="002060"/>
          </a:solidFill>
          <a:effectLst>
            <a:outerShdw blurRad="40000" dist="23000" dir="27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>
                <a:solidFill>
                  <a:schemeClr val="bg1"/>
                </a:solidFill>
              </a:rPr>
              <a:t>Abogado especializado del Servicio</a:t>
            </a:r>
          </a:p>
        </p:txBody>
      </p:sp>
      <p:cxnSp>
        <p:nvCxnSpPr>
          <p:cNvPr id="48" name="Conector: angular 47">
            <a:extLst>
              <a:ext uri="{FF2B5EF4-FFF2-40B4-BE49-F238E27FC236}">
                <a16:creationId xmlns:a16="http://schemas.microsoft.com/office/drawing/2014/main" id="{9F2B5E14-BEE1-4F0E-95F8-9695E7FC8006}"/>
              </a:ext>
            </a:extLst>
          </p:cNvPr>
          <p:cNvCxnSpPr>
            <a:stCxn id="46" idx="0"/>
            <a:endCxn id="4" idx="0"/>
          </p:cNvCxnSpPr>
          <p:nvPr/>
        </p:nvCxnSpPr>
        <p:spPr>
          <a:xfrm rot="16200000" flipH="1">
            <a:off x="1915144" y="799173"/>
            <a:ext cx="7760" cy="1947748"/>
          </a:xfrm>
          <a:prstGeom prst="bentConnector3">
            <a:avLst>
              <a:gd name="adj1" fmla="val -294587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DF31B55-604B-4763-B833-1ACA410082F8}"/>
              </a:ext>
            </a:extLst>
          </p:cNvPr>
          <p:cNvSpPr txBox="1"/>
          <p:nvPr/>
        </p:nvSpPr>
        <p:spPr>
          <a:xfrm>
            <a:off x="98991" y="1003873"/>
            <a:ext cx="40368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Tramita susceptibilidad y posterior a la declaración de susceptibilidad,  solicita al Tribunal  en causa de protección, la derivación a Programa </a:t>
            </a:r>
            <a:endParaRPr lang="es-CL" sz="105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3F79AB15-B9E3-4709-A57F-FA141FF11BAC}"/>
              </a:ext>
            </a:extLst>
          </p:cNvPr>
          <p:cNvSpPr txBox="1"/>
          <p:nvPr/>
        </p:nvSpPr>
        <p:spPr>
          <a:xfrm rot="16200000">
            <a:off x="1977779" y="3084265"/>
            <a:ext cx="11137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Solicita cupo</a:t>
            </a:r>
            <a:endParaRPr lang="es-CL" sz="1050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1A075D21-ACB3-4CA3-B43A-E1F23AA4F778}"/>
              </a:ext>
            </a:extLst>
          </p:cNvPr>
          <p:cNvSpPr txBox="1"/>
          <p:nvPr/>
        </p:nvSpPr>
        <p:spPr>
          <a:xfrm rot="16200000">
            <a:off x="2544354" y="3128236"/>
            <a:ext cx="11137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Asigna cupo</a:t>
            </a:r>
            <a:endParaRPr lang="es-CL" sz="1050" dirty="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DBF09E3-D4D0-46AC-A7B9-7E93EE4562D8}"/>
              </a:ext>
            </a:extLst>
          </p:cNvPr>
          <p:cNvSpPr txBox="1"/>
          <p:nvPr/>
        </p:nvSpPr>
        <p:spPr>
          <a:xfrm>
            <a:off x="4042787" y="1910626"/>
            <a:ext cx="15744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Derivación al Programa</a:t>
            </a:r>
            <a:endParaRPr lang="es-CL" sz="1050" dirty="0"/>
          </a:p>
        </p:txBody>
      </p:sp>
      <p:sp>
        <p:nvSpPr>
          <p:cNvPr id="63" name="Oval 10">
            <a:extLst>
              <a:ext uri="{FF2B5EF4-FFF2-40B4-BE49-F238E27FC236}">
                <a16:creationId xmlns:a16="http://schemas.microsoft.com/office/drawing/2014/main" id="{07CF1420-D3AE-4B86-9B8C-BE51664AC2F7}"/>
              </a:ext>
            </a:extLst>
          </p:cNvPr>
          <p:cNvSpPr/>
          <p:nvPr/>
        </p:nvSpPr>
        <p:spPr>
          <a:xfrm>
            <a:off x="6444638" y="3248265"/>
            <a:ext cx="1983135" cy="1894518"/>
          </a:xfrm>
          <a:prstGeom prst="ellipse">
            <a:avLst/>
          </a:prstGeom>
          <a:gradFill>
            <a:gsLst>
              <a:gs pos="0">
                <a:srgbClr val="C00000"/>
              </a:gs>
              <a:gs pos="100000">
                <a:srgbClr val="EB4747"/>
              </a:gs>
            </a:gsLst>
          </a:gra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>
                <a:solidFill>
                  <a:schemeClr val="bg1"/>
                </a:solidFill>
                <a:effectLst>
                  <a:outerShdw blurRad="381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Intervención y Preparación de NNA para integrarse a Familia Adoptiva 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B187513E-2DB2-4515-8730-22F3070C3CBD}"/>
              </a:ext>
            </a:extLst>
          </p:cNvPr>
          <p:cNvCxnSpPr>
            <a:cxnSpLocks/>
          </p:cNvCxnSpPr>
          <p:nvPr/>
        </p:nvCxnSpPr>
        <p:spPr>
          <a:xfrm flipH="1" flipV="1">
            <a:off x="3631232" y="2571160"/>
            <a:ext cx="2813406" cy="1454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9F447CD-EE06-4739-BC8A-D79BA62DA190}"/>
              </a:ext>
            </a:extLst>
          </p:cNvPr>
          <p:cNvSpPr txBox="1"/>
          <p:nvPr/>
        </p:nvSpPr>
        <p:spPr>
          <a:xfrm rot="1600822">
            <a:off x="3743183" y="2974054"/>
            <a:ext cx="29306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Remite informes de avance trimestralmente y otros documentos técnicos, con copia a UADOP</a:t>
            </a:r>
            <a:endParaRPr lang="es-CL" sz="1050" dirty="0"/>
          </a:p>
        </p:txBody>
      </p: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2F9240F7-48EF-4B56-A965-7E224FB543BE}"/>
              </a:ext>
            </a:extLst>
          </p:cNvPr>
          <p:cNvCxnSpPr>
            <a:cxnSpLocks/>
            <a:stCxn id="63" idx="4"/>
            <a:endCxn id="4" idx="1"/>
          </p:cNvCxnSpPr>
          <p:nvPr/>
        </p:nvCxnSpPr>
        <p:spPr>
          <a:xfrm rot="5400000" flipH="1">
            <a:off x="3292478" y="999055"/>
            <a:ext cx="2946290" cy="5341167"/>
          </a:xfrm>
          <a:prstGeom prst="bentConnector4">
            <a:avLst>
              <a:gd name="adj1" fmla="val -7759"/>
              <a:gd name="adj2" fmla="val 1042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1A431358-DDF6-41BD-8EA7-F36CA4715EC7}"/>
              </a:ext>
            </a:extLst>
          </p:cNvPr>
          <p:cNvSpPr txBox="1"/>
          <p:nvPr/>
        </p:nvSpPr>
        <p:spPr>
          <a:xfrm>
            <a:off x="3236623" y="5092538"/>
            <a:ext cx="24678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*Solicita / informa egreso del Programa</a:t>
            </a:r>
            <a:endParaRPr lang="es-CL" sz="1050" dirty="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AAF6967-C677-4B69-9F54-4676DE6EC6E6}"/>
              </a:ext>
            </a:extLst>
          </p:cNvPr>
          <p:cNvSpPr txBox="1"/>
          <p:nvPr/>
        </p:nvSpPr>
        <p:spPr>
          <a:xfrm>
            <a:off x="647700" y="5770647"/>
            <a:ext cx="107442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*Solicita egreso del Programa en aquellos casos judicializados e informa egreso del Programa en casos de familias que hayan culminado la tramitación judicial de la adopción.</a:t>
            </a:r>
            <a:endParaRPr lang="es-CL" sz="1050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A7C9CA4-F2C7-4B60-AC41-140428D7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7100" y="394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15"/>
    </mc:Choice>
    <mc:Fallback xmlns="">
      <p:transition spd="slow" advTm="7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57C333-3BEC-4435-BC71-74C3F377A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04"/>
          <a:stretch/>
        </p:blipFill>
        <p:spPr>
          <a:xfrm>
            <a:off x="-22194" y="4876800"/>
            <a:ext cx="12192000" cy="19812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784362-B426-3C46-949D-CD5E20FFA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44" y="1524000"/>
            <a:ext cx="3540111" cy="32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8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FBC460-4323-03B8-201B-43F19924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569158"/>
            <a:ext cx="5483859" cy="492443"/>
          </a:xfrm>
        </p:spPr>
        <p:txBody>
          <a:bodyPr/>
          <a:lstStyle/>
          <a:p>
            <a:pPr algn="ctr"/>
            <a:r>
              <a:rPr lang="es-CL" sz="3200">
                <a:latin typeface="+mj-lt"/>
              </a:rPr>
              <a:t>Marco normativo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A9049E-CDF5-8420-0554-7F935B379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1289690"/>
            <a:ext cx="5562600" cy="6524863"/>
          </a:xfrm>
        </p:spPr>
        <p:txBody>
          <a:bodyPr/>
          <a:lstStyle/>
          <a:p>
            <a:pPr algn="just"/>
            <a:r>
              <a:rPr lang="es-CL" sz="2000" dirty="0">
                <a:solidFill>
                  <a:schemeClr val="tx1"/>
                </a:solidFill>
                <a:latin typeface="+mn-lt"/>
              </a:rPr>
              <a:t>Ley N° 21.430 de Garantías y Protección Integral de los derechos de la niñez y adolescencia, la Protección Especializada está en el marco de la Protección Integral de Derechos a niños, niñas y adolescentes. Niños amenazados o vulnerados en sus derechos se constituyen en sujetos preferenciales de las políticas públicas.</a:t>
            </a:r>
          </a:p>
          <a:p>
            <a:pPr algn="just"/>
            <a:endParaRPr lang="es-CL" sz="20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es-CL" sz="2000" dirty="0">
                <a:solidFill>
                  <a:schemeClr val="tx1"/>
                </a:solidFill>
                <a:latin typeface="+mn-lt"/>
              </a:rPr>
              <a:t>Ley N° 21.302 que crea el Servicio de Protección Especializada a la Niñez y Adolescencia. </a:t>
            </a:r>
            <a:r>
              <a:rPr lang="es-CL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Su objetivo es garantizar la protección especializada de niños, niñas y adolescentes gravemente amenazados o vulnerados en sus derechos, la cual se define como el diagnóstico especializado, la restitución de derechos, la reparación del daño ocasionado y la prevención de la ocurrencia de nuevas vulneraciones.</a:t>
            </a:r>
          </a:p>
          <a:p>
            <a:pPr algn="just"/>
            <a:endParaRPr lang="es-CL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s-C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sz="1600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9DA0E7AE-EC84-8B3E-BCE1-8A0CCD10A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99" y="1905000"/>
            <a:ext cx="3644377" cy="28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A965916-B30B-4C89-8976-DEEFBCA6D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3776" y="264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36"/>
    </mc:Choice>
    <mc:Fallback xmlns="">
      <p:transition spd="slow" advTm="9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A0799-0C18-05A1-94B2-0F2818A1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09600"/>
            <a:ext cx="5483859" cy="492443"/>
          </a:xfrm>
        </p:spPr>
        <p:txBody>
          <a:bodyPr/>
          <a:lstStyle/>
          <a:p>
            <a:pPr algn="ctr"/>
            <a:r>
              <a:rPr lang="es-MX" sz="3200">
                <a:solidFill>
                  <a:schemeClr val="accent1">
                    <a:lumMod val="75000"/>
                  </a:schemeClr>
                </a:solidFill>
              </a:rPr>
              <a:t>Líneas de Acción</a:t>
            </a:r>
            <a:endParaRPr lang="es-CL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06EFF7-3729-E53F-15EB-BC0CDFF29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371600"/>
            <a:ext cx="8610600" cy="4671022"/>
          </a:xfrm>
        </p:spPr>
        <p:txBody>
          <a:bodyPr/>
          <a:lstStyle/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Para cumplir su objetivo, tal como lo mandata la Ley 21.302, el Servicio de </a:t>
            </a:r>
            <a:r>
              <a:rPr lang="es-CL" sz="20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Protección Especializada a la Niñez y Adolescencia </a:t>
            </a: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debe </a:t>
            </a: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proveer y ejecutar programas especializados</a:t>
            </a: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los que se organizan en cinco Líneas de Acción:</a:t>
            </a:r>
          </a:p>
          <a:p>
            <a:pPr marL="0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Diagnóstico Clínico Especializado  y Pericia.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Intervenciones Ambulatorias de Reparación.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Fortalecimiento y vinculación.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Cuidado alternativo.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Adopción.</a:t>
            </a:r>
            <a:endParaRPr kumimoji="0" lang="es-C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3FFEA3-1533-4AB4-BEB1-669D926B4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069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1"/>
    </mc:Choice>
    <mc:Fallback xmlns="">
      <p:transition spd="slow" advTm="2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8C642-2975-46EA-BE92-9A81997D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304800"/>
            <a:ext cx="6781800" cy="861774"/>
          </a:xfrm>
        </p:spPr>
        <p:txBody>
          <a:bodyPr/>
          <a:lstStyle/>
          <a:p>
            <a:pPr algn="ctr"/>
            <a:r>
              <a:rPr lang="es-CL" sz="2800">
                <a:latin typeface="+mn-lt"/>
              </a:rPr>
              <a:t>Otros cuerpos normativos en materia de Adopción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F2BB2A-1546-421F-8DEA-506427547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5800" y="1524000"/>
            <a:ext cx="7239000" cy="3447098"/>
          </a:xfrm>
        </p:spPr>
        <p:txBody>
          <a:bodyPr/>
          <a:lstStyle/>
          <a:p>
            <a:pPr algn="just"/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Ley N°19.620 que establece las normas sobre adopción, consignándola como una medida subsidiaria que vela por el interés superior del adoptado y su derecho a vivir y desarrollarse en el seno en familia 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+mj-lt"/>
              </a:rPr>
              <a:t>que le brinde el afecto y le procure los cuidados tendientes a satisfacer sus necesidades espirituales y materiales </a:t>
            </a: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cuando ello no puede ser proporcionado por su familia de origen.</a:t>
            </a:r>
          </a:p>
          <a:p>
            <a:pPr algn="just"/>
            <a:endParaRPr lang="es-CL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Convención</a:t>
            </a:r>
            <a:r>
              <a:rPr lang="es-CL" sz="2000" spc="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sobre</a:t>
            </a:r>
            <a:r>
              <a:rPr lang="es-CL" sz="2000" spc="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los</a:t>
            </a:r>
            <a:r>
              <a:rPr lang="es-CL" sz="2000" spc="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Derechos</a:t>
            </a:r>
            <a:r>
              <a:rPr lang="es-CL" sz="2000" spc="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es-CL" sz="2000" spc="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Niño,</a:t>
            </a:r>
            <a:r>
              <a:rPr lang="es-CL" sz="2000" spc="24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</a:t>
            </a:r>
            <a:r>
              <a:rPr lang="es-CL" sz="2000" spc="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Directrices sobre las Modalidades Alternativas de Cuidado de los Niños/as y el Convenio de La</a:t>
            </a:r>
            <a:r>
              <a:rPr lang="es-CL" sz="2000" spc="5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Haya relativo a la Protección del Niño y a la Cooperación en materia de Adopción Internacional.</a:t>
            </a:r>
            <a:endParaRPr lang="es-CL" sz="1600" dirty="0">
              <a:solidFill>
                <a:schemeClr val="tx1"/>
              </a:solidFill>
            </a:endParaRPr>
          </a:p>
        </p:txBody>
      </p:sp>
      <p:pic>
        <p:nvPicPr>
          <p:cNvPr id="3076" name="Picture 4" descr="Icono De Escala De Justicia En El Dibujo De Color Ilustración del Vector -  Ilustración de pese, icono: 195413847">
            <a:extLst>
              <a:ext uri="{FF2B5EF4-FFF2-40B4-BE49-F238E27FC236}">
                <a16:creationId xmlns:a16="http://schemas.microsoft.com/office/drawing/2014/main" id="{C95F13DC-2099-424E-8CA5-ED6450B2D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1704975" cy="179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9A0BAFA-4B61-4F52-A0C2-38EC690FE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461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8"/>
    </mc:Choice>
    <mc:Fallback xmlns="">
      <p:transition spd="slow" advTm="2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F97D1-A3DD-4E4E-B853-E25C7949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91" y="609600"/>
            <a:ext cx="10058400" cy="861774"/>
          </a:xfrm>
        </p:spPr>
        <p:txBody>
          <a:bodyPr/>
          <a:lstStyle/>
          <a:p>
            <a:pPr algn="ctr"/>
            <a:r>
              <a:rPr lang="es-CL" sz="2800">
                <a:latin typeface="+mj-lt"/>
              </a:rPr>
              <a:t>Programa Intervención y Preparación de Niños, Niñas y Adolescentes para integrarse a Familia Adoptiva</a:t>
            </a:r>
            <a:endParaRPr lang="es-CL" sz="280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767C0D-898D-4223-B3C3-130C97892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591" y="1820228"/>
            <a:ext cx="9930009" cy="4037837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 Servicio Nacional de Protección Especializada a la Niñez y Adolescencia, como órgano encargado de garantizar la </a:t>
            </a:r>
            <a:r>
              <a:rPr lang="es-CL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protección especializada</a:t>
            </a: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niños, niñas y adolescentes gravemente amenazados o vulnerados en sus derechos, pone a disposición diferentes instancias dedicadas al diagnóstico especializado, la restitución de los derechos, la reparación del daño y la prevención de nuevas vulneraciones, en coherencia a la Ley N°21.302.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 materia de adopción, se indica que los programas de esta línea comprenden el conjunto de actividades destinadas a resguardar el derecho del niño, niña o adolescente a vivir en familia, señalando además que, deberán incluirse las acciones destinadas a la intervención necesaria para los niños, niñas y adolescentes durante la tramitación de los procedimientos previos a la adopción y el de adopción, regulados en la normativa vigente, o intervenciones requeridas con posterioridad a éstos y todas aquellas destinadas al apoyo de las familias una vez que se ha constituido la adopción. </a:t>
            </a:r>
            <a:endParaRPr lang="es-CL" sz="2000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69B2B04-3846-4F1D-8FFB-DF34AA519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409" y="43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30"/>
    </mc:Choice>
    <mc:Fallback xmlns="">
      <p:transition spd="slow" advTm="7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3D352-C402-4CD1-B902-8F7A321E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756" y="327288"/>
            <a:ext cx="5483859" cy="492443"/>
          </a:xfrm>
        </p:spPr>
        <p:txBody>
          <a:bodyPr/>
          <a:lstStyle/>
          <a:p>
            <a:pPr algn="ctr"/>
            <a:r>
              <a:rPr lang="es-CL" sz="3200">
                <a:latin typeface="+mj-lt"/>
              </a:rPr>
              <a:t>Marco Conceptual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164313-0B37-4BA6-8977-469B91F1D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6400" y="1289690"/>
            <a:ext cx="6353809" cy="738664"/>
          </a:xfrm>
        </p:spPr>
        <p:txBody>
          <a:bodyPr/>
          <a:lstStyle/>
          <a:p>
            <a:pPr algn="l"/>
            <a:endParaRPr lang="es-CL" sz="1800">
              <a:solidFill>
                <a:srgbClr val="2F5496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endParaRPr lang="es-CL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18252AC-C1C6-4D72-BA42-C3540DB2D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914896"/>
              </p:ext>
            </p:extLst>
          </p:nvPr>
        </p:nvGraphicFramePr>
        <p:xfrm>
          <a:off x="1955686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C0649839-69DA-46E5-AB2C-FDB1DFBA8710}"/>
              </a:ext>
            </a:extLst>
          </p:cNvPr>
          <p:cNvGrpSpPr/>
          <p:nvPr/>
        </p:nvGrpSpPr>
        <p:grpSpPr>
          <a:xfrm>
            <a:off x="5176400" y="1283295"/>
            <a:ext cx="1524000" cy="1524000"/>
            <a:chOff x="2361476" y="722538"/>
            <a:chExt cx="1524000" cy="152400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E1D9D378-7851-4887-A1E0-A4A125C3EA05}"/>
                </a:ext>
              </a:extLst>
            </p:cNvPr>
            <p:cNvSpPr/>
            <p:nvPr/>
          </p:nvSpPr>
          <p:spPr>
            <a:xfrm>
              <a:off x="2361476" y="722538"/>
              <a:ext cx="1524000" cy="15240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Elipse 4">
              <a:extLst>
                <a:ext uri="{FF2B5EF4-FFF2-40B4-BE49-F238E27FC236}">
                  <a16:creationId xmlns:a16="http://schemas.microsoft.com/office/drawing/2014/main" id="{5ACD4E7D-6EB2-4834-9A14-5B16AD223D8C}"/>
                </a:ext>
              </a:extLst>
            </p:cNvPr>
            <p:cNvSpPr txBox="1"/>
            <p:nvPr/>
          </p:nvSpPr>
          <p:spPr>
            <a:xfrm>
              <a:off x="2584661" y="945723"/>
              <a:ext cx="1077630" cy="1077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L" sz="1400" kern="120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Enfoque relacional como marco para la intervención</a:t>
              </a:r>
            </a:p>
            <a:p>
              <a:pPr marL="0" lvl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CL" sz="1100" kern="1200"/>
            </a:p>
          </p:txBody>
        </p:sp>
      </p:grp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F3AA1F6-094F-4DBD-ABBA-F6C3577D9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5409" y="429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1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35"/>
    </mc:Choice>
    <mc:Fallback xmlns="">
      <p:transition spd="slow" advTm="18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54CE38-256B-2D82-E67C-9244C1BFD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195" y="990600"/>
            <a:ext cx="10539609" cy="7068986"/>
          </a:xfrm>
        </p:spPr>
        <p:txBody>
          <a:bodyPr/>
          <a:lstStyle/>
          <a:p>
            <a:pPr lvl="0" algn="just" fontAlgn="base">
              <a:lnSpc>
                <a:spcPct val="107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457200" algn="l"/>
              </a:tabLst>
            </a:pPr>
            <a:r>
              <a:rPr lang="es-CL" sz="2400" b="1" u="none" strike="noStrike" dirty="0">
                <a:solidFill>
                  <a:schemeClr val="tx2">
                    <a:lumMod val="7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Sujeto de Atención</a:t>
            </a:r>
          </a:p>
          <a:p>
            <a:pPr marL="915988" lvl="0" indent="-285750" algn="just" fontAlgn="base">
              <a:lnSpc>
                <a:spcPct val="107000"/>
              </a:lnSpc>
              <a:spcAft>
                <a:spcPts val="20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CL" sz="20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Niños, niñas y adolescentes menores de 18 años, que permanecen en programas de cuidado alternativo, declarados susceptibles de ser adoptados con sentencia firme y ejecutoriada y excepcionalmente, en proceso judicial de susceptibilidad.</a:t>
            </a:r>
            <a:endParaRPr lang="es-CL" sz="2000" u="none" strike="noStrike" dirty="0"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5988" lvl="0" indent="-285750" algn="just" fontAlgn="base">
              <a:lnSpc>
                <a:spcPct val="107000"/>
              </a:lnSpc>
              <a:spcAft>
                <a:spcPts val="20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CL" sz="20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Niños, niñas y adolescentes menores de 18 años, que fueron adoptados y que actualmente se encuentran atravesando alguna situación de crisis ligada a la adopción.</a:t>
            </a:r>
          </a:p>
          <a:p>
            <a:pPr marL="915988" lvl="0" indent="-285750" algn="just" fontAlgn="base">
              <a:lnSpc>
                <a:spcPct val="107000"/>
              </a:lnSpc>
              <a:spcAft>
                <a:spcPts val="20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CL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Niños, niñas y adolescentes menores de 18 años y sus Familias adoptivas.</a:t>
            </a:r>
            <a:endParaRPr lang="es-CL" sz="2000" u="none" strike="noStrike" dirty="0"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</a:pPr>
            <a:r>
              <a:rPr lang="es-CL" sz="2400" b="1" kern="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Vías de Ingreso</a:t>
            </a: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acuerdo con las Leyes N°21.302 y N°21.430, los niños, niñas y adolescentes que permanecen en programas de cuidado alternativo, ingresarán al Programa por derivación de Tribunales de Familia o Tribunales con competencia en familia.    </a:t>
            </a:r>
            <a:endParaRPr lang="es-C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s-C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0DD81B8-B6D0-4312-9845-1EA222A58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833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0"/>
    </mc:Choice>
    <mc:Fallback xmlns="">
      <p:transition spd="slow" advTm="5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19387-01D8-4355-8624-2F32FC7C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070" y="685800"/>
            <a:ext cx="5483859" cy="430887"/>
          </a:xfrm>
        </p:spPr>
        <p:txBody>
          <a:bodyPr/>
          <a:lstStyle/>
          <a:p>
            <a:r>
              <a:rPr lang="es-CL" sz="2800">
                <a:solidFill>
                  <a:schemeClr val="accent1">
                    <a:lumMod val="75000"/>
                  </a:schemeClr>
                </a:solidFill>
              </a:rPr>
              <a:t>Objetivos del Programa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F01D6B-D636-413A-B111-DDF438031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99591"/>
            <a:ext cx="10515600" cy="4561120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 general</a:t>
            </a:r>
            <a:r>
              <a:rPr lang="es-C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s-C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Contribuir al tránsito favorable del niño, niña o adolescente y los padres a la nueva</a:t>
            </a:r>
            <a:r>
              <a:rPr lang="es-CL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C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configuración familiar que implica la adopción.</a:t>
            </a: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endParaRPr lang="es-CL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es-CL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Objetivos Específicos</a:t>
            </a:r>
            <a:r>
              <a:rPr lang="es-CL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s-C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s-CL" sz="2000" u="none" strike="noStrike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Preparar emocionalmente al niño, niña o adolescente para la adopción, facilitando la integración progresiva de las experiencias pasadas y presentes y promoviendo su participación en el proyecto adoptivo.</a:t>
            </a:r>
            <a:endParaRPr lang="es-CL" sz="20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s-CL" sz="2000" u="none" strike="noStrike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Favorecer que los padres adoptivos puedan involucrarse y comprometerse emocionalmente con sus hijos/as, a fin de que ejerzan una parentalidad bien tratante.</a:t>
            </a:r>
            <a:endParaRPr lang="es-CL" sz="20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s-CL" sz="2000" u="none" strike="noStrike" dirty="0"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Facilitar el acceso a redes sociales y de apoyo requeridos por los niños, niñas, adolescentes y sus familias.</a:t>
            </a:r>
            <a:endParaRPr lang="es-CL" sz="2000" u="none" strike="noStrike" dirty="0">
              <a:solidFill>
                <a:schemeClr val="tx1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200"/>
              </a:spcAft>
            </a:pP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E6FB4D8-1489-42B4-A344-A917DE742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0122" y="248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95"/>
    </mc:Choice>
    <mc:Fallback xmlns="">
      <p:transition spd="slow" advTm="5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7EE7F-F0DC-479F-ACEB-7E47BD8B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860" y="533400"/>
            <a:ext cx="6812280" cy="492443"/>
          </a:xfrm>
        </p:spPr>
        <p:txBody>
          <a:bodyPr/>
          <a:lstStyle/>
          <a:p>
            <a:pPr algn="ctr"/>
            <a:r>
              <a:rPr lang="es-CL" sz="3200">
                <a:solidFill>
                  <a:schemeClr val="accent1">
                    <a:lumMod val="75000"/>
                  </a:schemeClr>
                </a:solidFill>
                <a:latin typeface="+mj-lt"/>
              </a:rPr>
              <a:t>Componentes de la Intervención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A0B985B-D6C6-4C17-B277-006F66A25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474312"/>
              </p:ext>
            </p:extLst>
          </p:nvPr>
        </p:nvGraphicFramePr>
        <p:xfrm>
          <a:off x="3810000" y="9059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3751C4B0-F4B7-4893-84FE-BA56B741C4AE}"/>
              </a:ext>
            </a:extLst>
          </p:cNvPr>
          <p:cNvSpPr txBox="1"/>
          <p:nvPr/>
        </p:nvSpPr>
        <p:spPr>
          <a:xfrm>
            <a:off x="254000" y="1518285"/>
            <a:ext cx="4876800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200"/>
              </a:spcAft>
            </a:pPr>
            <a:r>
              <a:rPr lang="es-C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 foco de su quehacer se encuentra en la intervención terapéutica con el niño, niña o adolescente y su familia, toda vez que la adopción constituye en un proceso eminentemente subjetivo que debe ser preparado, acompañado y sostenido en sus particularidades. </a:t>
            </a:r>
            <a:endParaRPr lang="es-C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67B9DE6-E4D1-498E-B846-4C9917452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8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1"/>
    </mc:Choice>
    <mc:Fallback xmlns="">
      <p:transition spd="slow" advTm="4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A8B538810AF04191BCFB9EC0358E4F" ma:contentTypeVersion="11" ma:contentTypeDescription="Crear nuevo documento." ma:contentTypeScope="" ma:versionID="0e4b7414acfdc0903f5f0f5ea6e1cbee">
  <xsd:schema xmlns:xsd="http://www.w3.org/2001/XMLSchema" xmlns:xs="http://www.w3.org/2001/XMLSchema" xmlns:p="http://schemas.microsoft.com/office/2006/metadata/properties" xmlns:ns2="66c9af9b-0caa-4b29-930c-0fe7feae540f" targetNamespace="http://schemas.microsoft.com/office/2006/metadata/properties" ma:root="true" ma:fieldsID="b29c41547f2de03eaaa297566e3afb00" ns2:_="">
    <xsd:import namespace="66c9af9b-0caa-4b29-930c-0fe7feae5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9af9b-0caa-4b29-930c-0fe7feae54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14fb63b-ce28-4045-9cfc-3cde4f5410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c9af9b-0caa-4b29-930c-0fe7feae540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22A0DA-0BA5-44CF-90E1-EA3D4647CDE5}">
  <ds:schemaRefs>
    <ds:schemaRef ds:uri="66c9af9b-0caa-4b29-930c-0fe7feae54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3D975F-91DC-44E4-B846-DD21F6321F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7C984A-1043-4AD1-B239-3FBF69F74DC8}">
  <ds:schemaRefs>
    <ds:schemaRef ds:uri="66c9af9b-0caa-4b29-930c-0fe7feae540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4416</TotalTime>
  <Words>1021</Words>
  <Application>Microsoft Office PowerPoint</Application>
  <PresentationFormat>Panorámica</PresentationFormat>
  <Paragraphs>104</Paragraphs>
  <Slides>12</Slides>
  <Notes>7</Notes>
  <HiddenSlides>0</HiddenSlides>
  <MMClips>12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MT</vt:lpstr>
      <vt:lpstr>Calibri</vt:lpstr>
      <vt:lpstr>Symbol</vt:lpstr>
      <vt:lpstr>Times New Roman</vt:lpstr>
      <vt:lpstr>Wingdings</vt:lpstr>
      <vt:lpstr>Office Theme</vt:lpstr>
      <vt:lpstr>Orientación Técnica  Programa Intervención y Preparación de Niños, Niñas y Adolescentes para integrarse a Familia Adoptiva</vt:lpstr>
      <vt:lpstr>Marco normativo</vt:lpstr>
      <vt:lpstr>Líneas de Acción</vt:lpstr>
      <vt:lpstr>Otros cuerpos normativos en materia de Adopción</vt:lpstr>
      <vt:lpstr>Programa Intervención y Preparación de Niños, Niñas y Adolescentes para integrarse a Familia Adoptiva</vt:lpstr>
      <vt:lpstr>Marco Conceptual</vt:lpstr>
      <vt:lpstr>Presentación de PowerPoint</vt:lpstr>
      <vt:lpstr>Objetivos del Programa</vt:lpstr>
      <vt:lpstr>Componentes de la Intervención</vt:lpstr>
      <vt:lpstr>Etapas de la Intervención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Prioridades MDSF.pptx</dc:title>
  <dc:creator>Camila Ostornol</dc:creator>
  <cp:lastModifiedBy>Bernardita Crisostomo Ulloa</cp:lastModifiedBy>
  <cp:revision>5</cp:revision>
  <dcterms:created xsi:type="dcterms:W3CDTF">2022-04-12T20:57:18Z</dcterms:created>
  <dcterms:modified xsi:type="dcterms:W3CDTF">2022-10-21T00:26:57Z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ContentTypeId">
    <vt:lpwstr>0x010100F2A8B538810AF04191BCFB9EC0358E4F</vt:lpwstr>
  </property>
  <property fmtid="{D5CDD505-2E9C-101B-9397-08002B2CF9AE}" pid="4" name="MediaServiceImageTags">
    <vt:lpwstr/>
  </property>
</Properties>
</file>